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ssiopoulos, Katherine K." initials="TKK" lastIdx="6" clrIdx="0">
    <p:extLst>
      <p:ext uri="{19B8F6BF-5375-455C-9EA6-DF929625EA0E}">
        <p15:presenceInfo xmlns:p15="http://schemas.microsoft.com/office/powerpoint/2012/main" userId="Tassiopoulos, Katherine K." providerId="None"/>
      </p:ext>
    </p:extLst>
  </p:cmAuthor>
  <p:cmAuthor id="2" name="Nichols, Sharon" initials="NS" lastIdx="1" clrIdx="1">
    <p:extLst>
      <p:ext uri="{19B8F6BF-5375-455C-9EA6-DF929625EA0E}">
        <p15:presenceInfo xmlns:p15="http://schemas.microsoft.com/office/powerpoint/2012/main" userId="S::slnichols@health.ucsd.edu::a864936f-9929-4dfa-a5d5-f81084183d0e" providerId="AD"/>
      </p:ext>
    </p:extLst>
  </p:cmAuthor>
  <p:cmAuthor id="3" name="Cuadra, Anai" initials="CA" lastIdx="2" clrIdx="2">
    <p:extLst>
      <p:ext uri="{19B8F6BF-5375-455C-9EA6-DF929625EA0E}">
        <p15:presenceInfo xmlns:p15="http://schemas.microsoft.com/office/powerpoint/2012/main" userId="S::a.cuadra@miami.edu::311ff139-a55a-4d2e-96d0-c62d1f2e39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404040"/>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3" autoAdjust="0"/>
    <p:restoredTop sz="94660"/>
  </p:normalViewPr>
  <p:slideViewPr>
    <p:cSldViewPr snapToGrid="0">
      <p:cViewPr varScale="1">
        <p:scale>
          <a:sx n="26" d="100"/>
          <a:sy n="26" d="100"/>
        </p:scale>
        <p:origin x="12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01/07/2020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4"/>
          <a:stretch>
            <a:fillRect/>
          </a:stretch>
        </p:blipFill>
        <p:spPr>
          <a:xfrm>
            <a:off x="514335" y="1029915"/>
            <a:ext cx="3904009" cy="2377440"/>
          </a:xfrm>
          <a:prstGeom prst="rect">
            <a:avLst/>
          </a:prstGeom>
        </p:spPr>
      </p:pic>
      <p:sp>
        <p:nvSpPr>
          <p:cNvPr id="7" name="Text Box 5"/>
          <p:cNvSpPr txBox="1">
            <a:spLocks noChangeArrowheads="1"/>
          </p:cNvSpPr>
          <p:nvPr/>
        </p:nvSpPr>
        <p:spPr bwMode="auto">
          <a:xfrm>
            <a:off x="3390900" y="256104"/>
            <a:ext cx="36271200" cy="145944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ts val="1200"/>
              </a:spcBef>
              <a:spcAft>
                <a:spcPct val="0"/>
              </a:spcAft>
            </a:pPr>
            <a:r>
              <a:rPr lang="en-US" sz="5400" b="1" dirty="0">
                <a:solidFill>
                  <a:srgbClr val="7A0000"/>
                </a:solidFill>
                <a:latin typeface="Arial" panose="020B0604020202020204" pitchFamily="34" charset="0"/>
                <a:cs typeface="Arial" panose="020B0604020202020204" pitchFamily="34" charset="0"/>
              </a:rPr>
              <a:t>The Role of Behavioral and Neurocognitive Functioning in Substance Use among Youth with Perinatally Acquired HIV Infection and Perinatal HIV Exposure without Infection</a:t>
            </a:r>
            <a:endParaRPr lang="en-US" altLang="en-US" sz="5400" dirty="0">
              <a:solidFill>
                <a:srgbClr val="7A0000"/>
              </a:solidFill>
              <a:latin typeface="Arial" panose="020B0604020202020204" pitchFamily="34" charset="0"/>
              <a:cs typeface="Arial" panose="020B0604020202020204" pitchFamily="34" charset="0"/>
            </a:endParaRPr>
          </a:p>
        </p:txBody>
      </p:sp>
      <p:sp>
        <p:nvSpPr>
          <p:cNvPr id="2" name="Rectangle 1"/>
          <p:cNvSpPr/>
          <p:nvPr/>
        </p:nvSpPr>
        <p:spPr>
          <a:xfrm>
            <a:off x="35139" y="28978300"/>
            <a:ext cx="42803763" cy="1411605"/>
          </a:xfrm>
          <a:prstGeom prst="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3" name="Text Box 6712"/>
          <p:cNvSpPr txBox="1">
            <a:spLocks noChangeArrowheads="1"/>
          </p:cNvSpPr>
          <p:nvPr/>
        </p:nvSpPr>
        <p:spPr bwMode="auto">
          <a:xfrm>
            <a:off x="598321" y="3702837"/>
            <a:ext cx="8626322" cy="585910"/>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53489" tIns="76762" rIns="153489" bIns="76762">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fontAlgn="base" hangingPunct="1">
              <a:spcBef>
                <a:spcPct val="0"/>
              </a:spcBef>
              <a:spcAft>
                <a:spcPct val="0"/>
              </a:spcAft>
            </a:pPr>
            <a:r>
              <a:rPr lang="en-US" altLang="en-US" sz="2800" b="1" dirty="0">
                <a:solidFill>
                  <a:srgbClr val="FFFFFF"/>
                </a:solidFill>
                <a:latin typeface="Arial" panose="020B0604020202020204" pitchFamily="34" charset="0"/>
              </a:rPr>
              <a:t>BACKGROUND</a:t>
            </a:r>
          </a:p>
        </p:txBody>
      </p:sp>
      <p:sp>
        <p:nvSpPr>
          <p:cNvPr id="4" name="TextBox 3"/>
          <p:cNvSpPr txBox="1"/>
          <p:nvPr/>
        </p:nvSpPr>
        <p:spPr>
          <a:xfrm>
            <a:off x="598321" y="4416049"/>
            <a:ext cx="8945729" cy="5170646"/>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Substance use (SU) is common among adolescents and may contribute to poor health outcomes among youth with perinatally acquired HIV (YPHIV). Identifying cognitive and behavioral predictors of SU may inform interventions to prevent problems associated with SU among YPHIV. </a:t>
            </a:r>
            <a:r>
              <a:rPr lang="en-US" sz="3000" u="sng" dirty="0">
                <a:latin typeface="Arial" panose="020B0604020202020204" pitchFamily="34" charset="0"/>
                <a:cs typeface="Arial" panose="020B0604020202020204" pitchFamily="34" charset="0"/>
              </a:rPr>
              <a:t>We examined associations of SU with cognitive and behavioral measures among YPHIV and youth with perinatal HIV exposure without infection (YPHEU), focusing on self-regulation which has been associated with SU initiation in the general population.</a:t>
            </a:r>
          </a:p>
        </p:txBody>
      </p:sp>
      <p:sp>
        <p:nvSpPr>
          <p:cNvPr id="15" name="Text Box 6712"/>
          <p:cNvSpPr txBox="1">
            <a:spLocks noChangeArrowheads="1"/>
          </p:cNvSpPr>
          <p:nvPr/>
        </p:nvSpPr>
        <p:spPr bwMode="auto">
          <a:xfrm>
            <a:off x="651028" y="9856709"/>
            <a:ext cx="8626322" cy="585910"/>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53489" tIns="76762" rIns="153489" bIns="76762">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fontAlgn="base" hangingPunct="1">
              <a:spcBef>
                <a:spcPct val="0"/>
              </a:spcBef>
              <a:spcAft>
                <a:spcPct val="0"/>
              </a:spcAft>
            </a:pPr>
            <a:r>
              <a:rPr lang="en-US" altLang="en-US" sz="2800" b="1" dirty="0">
                <a:solidFill>
                  <a:srgbClr val="FFFFFF"/>
                </a:solidFill>
                <a:latin typeface="Arial" panose="020B0604020202020204" pitchFamily="34" charset="0"/>
              </a:rPr>
              <a:t>METHODS</a:t>
            </a:r>
          </a:p>
        </p:txBody>
      </p:sp>
      <p:sp>
        <p:nvSpPr>
          <p:cNvPr id="17" name="Text Box 6712"/>
          <p:cNvSpPr txBox="1">
            <a:spLocks noChangeArrowheads="1"/>
          </p:cNvSpPr>
          <p:nvPr/>
        </p:nvSpPr>
        <p:spPr bwMode="auto">
          <a:xfrm>
            <a:off x="9906113" y="3707817"/>
            <a:ext cx="32201330" cy="585910"/>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53489" tIns="76762" rIns="153489" bIns="76762">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fontAlgn="base" hangingPunct="1">
              <a:spcBef>
                <a:spcPct val="0"/>
              </a:spcBef>
              <a:spcAft>
                <a:spcPct val="0"/>
              </a:spcAft>
            </a:pPr>
            <a:r>
              <a:rPr lang="en-US" altLang="en-US" sz="2800" b="1" dirty="0">
                <a:solidFill>
                  <a:srgbClr val="FFFFFF"/>
                </a:solidFill>
                <a:latin typeface="Arial" panose="020B0604020202020204" pitchFamily="34" charset="0"/>
              </a:rPr>
              <a:t>RESULTS</a:t>
            </a:r>
          </a:p>
        </p:txBody>
      </p:sp>
      <p:sp>
        <p:nvSpPr>
          <p:cNvPr id="19" name="Text Box 6628"/>
          <p:cNvSpPr txBox="1">
            <a:spLocks noChangeArrowheads="1"/>
          </p:cNvSpPr>
          <p:nvPr/>
        </p:nvSpPr>
        <p:spPr bwMode="auto">
          <a:xfrm>
            <a:off x="655798" y="10545460"/>
            <a:ext cx="8621552" cy="585910"/>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Study Population and Measures</a:t>
            </a:r>
            <a:endParaRPr lang="en-US" altLang="en-US" sz="2800" b="1" dirty="0">
              <a:solidFill>
                <a:srgbClr val="FFFFFF"/>
              </a:solidFill>
              <a:cs typeface="Times New Roman" pitchFamily="18" charset="0"/>
            </a:endParaRPr>
          </a:p>
        </p:txBody>
      </p:sp>
      <p:sp>
        <p:nvSpPr>
          <p:cNvPr id="20" name="Text Box 6628"/>
          <p:cNvSpPr txBox="1">
            <a:spLocks noChangeArrowheads="1"/>
          </p:cNvSpPr>
          <p:nvPr/>
        </p:nvSpPr>
        <p:spPr bwMode="auto">
          <a:xfrm>
            <a:off x="651028" y="21048958"/>
            <a:ext cx="8659366" cy="585910"/>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Statistical Methods</a:t>
            </a:r>
            <a:endParaRPr lang="en-US" altLang="en-US" sz="2800" b="1" dirty="0">
              <a:solidFill>
                <a:srgbClr val="FFFFFF"/>
              </a:solidFill>
              <a:cs typeface="Times New Roman" pitchFamily="18" charset="0"/>
            </a:endParaRPr>
          </a:p>
        </p:txBody>
      </p:sp>
      <p:sp>
        <p:nvSpPr>
          <p:cNvPr id="18" name="TextBox 17"/>
          <p:cNvSpPr txBox="1"/>
          <p:nvPr/>
        </p:nvSpPr>
        <p:spPr>
          <a:xfrm>
            <a:off x="657157" y="11168621"/>
            <a:ext cx="8766152" cy="9787295"/>
          </a:xfrm>
          <a:prstGeom prst="rect">
            <a:avLst/>
          </a:prstGeom>
          <a:noFill/>
        </p:spPr>
        <p:txBody>
          <a:bodyPr wrap="square" rtlCol="0">
            <a:spAutoFit/>
          </a:bodyPr>
          <a:lstStyle/>
          <a:p>
            <a:pPr marL="457200" indent="-457200">
              <a:buFont typeface="Arial" panose="020B0604020202020204" pitchFamily="34" charset="0"/>
              <a:buChar char="•"/>
            </a:pPr>
            <a:r>
              <a:rPr lang="en-US" sz="3000" b="1" dirty="0">
                <a:latin typeface="Arial" panose="020B0604020202020204" pitchFamily="34" charset="0"/>
                <a:cs typeface="Arial" panose="020B0604020202020204" pitchFamily="34" charset="0"/>
              </a:rPr>
              <a:t>Participants:</a:t>
            </a:r>
            <a:r>
              <a:rPr lang="en-US" sz="3000" dirty="0">
                <a:latin typeface="Arial" panose="020B0604020202020204" pitchFamily="34" charset="0"/>
                <a:cs typeface="Arial" panose="020B0604020202020204" pitchFamily="34" charset="0"/>
              </a:rPr>
              <a:t> YPHIV and YPHEU aged 7-15 years at 15 urban Pediatric HIV/AIDS Cohort Study Adolescent Master Protocol sites in the U.S., followed for ≤ 7 years with repeated assessments.</a:t>
            </a:r>
          </a:p>
          <a:p>
            <a:pPr marL="457200" indent="-457200">
              <a:buFont typeface="Arial" panose="020B0604020202020204" pitchFamily="34" charset="0"/>
              <a:buChar char="•"/>
            </a:pPr>
            <a:r>
              <a:rPr lang="en-US" sz="3000" b="1" dirty="0">
                <a:latin typeface="Arial" panose="020B0604020202020204" pitchFamily="34" charset="0"/>
                <a:cs typeface="Arial" panose="020B0604020202020204" pitchFamily="34" charset="0"/>
              </a:rPr>
              <a:t>Measures - Participants Only:</a:t>
            </a:r>
            <a:r>
              <a:rPr lang="en-US" sz="3000" dirty="0">
                <a:latin typeface="Arial" panose="020B0604020202020204" pitchFamily="34" charset="0"/>
                <a:cs typeface="Arial" panose="020B0604020202020204" pitchFamily="34" charset="0"/>
              </a:rPr>
              <a:t> </a:t>
            </a:r>
            <a:r>
              <a:rPr lang="en-US" sz="3000" i="1" dirty="0">
                <a:latin typeface="Arial" panose="020B0604020202020204" pitchFamily="34" charset="0"/>
                <a:cs typeface="Arial" panose="020B0604020202020204" pitchFamily="34" charset="0"/>
              </a:rPr>
              <a:t>Executive functioning</a:t>
            </a:r>
            <a:r>
              <a:rPr lang="en-US" sz="3000" dirty="0">
                <a:latin typeface="Arial" panose="020B0604020202020204" pitchFamily="34" charset="0"/>
                <a:cs typeface="Arial" panose="020B0604020202020204" pitchFamily="34" charset="0"/>
              </a:rPr>
              <a:t>: Color Trails test (CCTT); </a:t>
            </a:r>
            <a:r>
              <a:rPr lang="en-US" sz="3000" i="1" dirty="0">
                <a:latin typeface="Arial" panose="020B0604020202020204" pitchFamily="34" charset="0"/>
                <a:cs typeface="Arial" panose="020B0604020202020204" pitchFamily="34" charset="0"/>
              </a:rPr>
              <a:t>I.Q. and cognitive domains</a:t>
            </a:r>
            <a:r>
              <a:rPr lang="en-US" sz="3000" dirty="0">
                <a:latin typeface="Arial" panose="020B0604020202020204" pitchFamily="34" charset="0"/>
                <a:cs typeface="Arial" panose="020B0604020202020204" pitchFamily="34" charset="0"/>
              </a:rPr>
              <a:t>: age-appropriate Wechsler test (WISC-IV, WAIS-IV); </a:t>
            </a:r>
            <a:r>
              <a:rPr lang="en-US" sz="3000" i="1" dirty="0">
                <a:latin typeface="Arial" panose="020B0604020202020204" pitchFamily="34" charset="0"/>
                <a:cs typeface="Arial" panose="020B0604020202020204" pitchFamily="34" charset="0"/>
              </a:rPr>
              <a:t>SU</a:t>
            </a:r>
            <a:r>
              <a:rPr lang="en-US" sz="3000" dirty="0">
                <a:latin typeface="Arial" panose="020B0604020202020204" pitchFamily="34" charset="0"/>
                <a:cs typeface="Arial" panose="020B0604020202020204" pitchFamily="34" charset="0"/>
              </a:rPr>
              <a:t>: self-report of alcohol, marijuana, tobacco and other substances via confidential audio computer-assisted self-interview (age 10+), including ever used, how often over prior 3 months, and consequences for daily functioning.</a:t>
            </a:r>
          </a:p>
          <a:p>
            <a:pPr marL="457200" indent="-457200">
              <a:buFont typeface="Arial" panose="020B0604020202020204" pitchFamily="34" charset="0"/>
              <a:buChar char="•"/>
            </a:pPr>
            <a:r>
              <a:rPr lang="en-US" sz="3000" b="1" dirty="0">
                <a:latin typeface="Arial" panose="020B0604020202020204" pitchFamily="34" charset="0"/>
                <a:cs typeface="Arial" panose="020B0604020202020204" pitchFamily="34" charset="0"/>
              </a:rPr>
              <a:t>Measures - Participants and Caregivers: </a:t>
            </a:r>
            <a:r>
              <a:rPr lang="en-US" sz="3000" i="1" dirty="0">
                <a:latin typeface="Arial" panose="020B0604020202020204" pitchFamily="34" charset="0"/>
                <a:cs typeface="Arial" panose="020B0604020202020204" pitchFamily="34" charset="0"/>
              </a:rPr>
              <a:t>Self-regulation</a:t>
            </a:r>
            <a:r>
              <a:rPr lang="en-US" sz="3000" dirty="0">
                <a:latin typeface="Arial" panose="020B0604020202020204" pitchFamily="34" charset="0"/>
                <a:cs typeface="Arial" panose="020B0604020202020204" pitchFamily="34" charset="0"/>
              </a:rPr>
              <a:t>:  Behavior Assessment System for Children-2 (BASC-2) Sensation Seeking scale. </a:t>
            </a:r>
            <a:r>
              <a:rPr lang="en-US" sz="3000" i="1" dirty="0">
                <a:latin typeface="Arial" panose="020B0604020202020204" pitchFamily="34" charset="0"/>
                <a:cs typeface="Arial" panose="020B0604020202020204" pitchFamily="34" charset="0"/>
              </a:rPr>
              <a:t>Executive functioning</a:t>
            </a:r>
            <a:r>
              <a:rPr lang="en-US" sz="3000" dirty="0">
                <a:latin typeface="Arial" panose="020B0604020202020204" pitchFamily="34" charset="0"/>
                <a:cs typeface="Arial" panose="020B0604020202020204" pitchFamily="34" charset="0"/>
              </a:rPr>
              <a:t>: Behavior Rating Inventory of Executive Functioning (BRIEF) General Executive Composite, GEC; Behavioral Regulation Index, BRI; Metacognitive Index, MI.</a:t>
            </a:r>
            <a:endParaRPr lang="en-US" sz="3000" dirty="0"/>
          </a:p>
        </p:txBody>
      </p:sp>
      <p:sp>
        <p:nvSpPr>
          <p:cNvPr id="21" name="TextBox 20"/>
          <p:cNvSpPr txBox="1"/>
          <p:nvPr/>
        </p:nvSpPr>
        <p:spPr>
          <a:xfrm>
            <a:off x="4418344" y="2058003"/>
            <a:ext cx="33769444" cy="144655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 Nichols</a:t>
            </a: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S. Brummel</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K. Malee</a:t>
            </a:r>
            <a:r>
              <a:rPr lang="en-US" sz="3200"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 C. A. Mellins</a:t>
            </a:r>
            <a:r>
              <a:rPr lang="en-US" sz="3200" baseline="300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 A.-B. Moscicki</a:t>
            </a:r>
            <a:r>
              <a:rPr lang="en-US" sz="3200" baseline="30000" dirty="0">
                <a:latin typeface="Arial" panose="020B0604020202020204" pitchFamily="34" charset="0"/>
                <a:cs typeface="Arial" panose="020B0604020202020204" pitchFamily="34" charset="0"/>
              </a:rPr>
              <a:t>5</a:t>
            </a:r>
            <a:r>
              <a:rPr lang="en-US" sz="3200" dirty="0">
                <a:latin typeface="Arial" panose="020B0604020202020204" pitchFamily="34" charset="0"/>
                <a:cs typeface="Arial" panose="020B0604020202020204" pitchFamily="34" charset="0"/>
              </a:rPr>
              <a:t>, R. Smith</a:t>
            </a:r>
            <a:r>
              <a:rPr lang="en-US" sz="3200" baseline="30000" dirty="0">
                <a:latin typeface="Arial" panose="020B0604020202020204" pitchFamily="34" charset="0"/>
                <a:cs typeface="Arial" panose="020B0604020202020204" pitchFamily="34" charset="0"/>
              </a:rPr>
              <a:t>6</a:t>
            </a:r>
            <a:r>
              <a:rPr lang="en-US" sz="3200" dirty="0">
                <a:latin typeface="Arial" panose="020B0604020202020204" pitchFamily="34" charset="0"/>
                <a:cs typeface="Arial" panose="020B0604020202020204" pitchFamily="34" charset="0"/>
              </a:rPr>
              <a:t>, A. Cuadra</a:t>
            </a:r>
            <a:r>
              <a:rPr lang="en-US" sz="3200" baseline="30000" dirty="0">
                <a:latin typeface="Arial" panose="020B0604020202020204" pitchFamily="34" charset="0"/>
                <a:cs typeface="Arial" panose="020B0604020202020204" pitchFamily="34" charset="0"/>
              </a:rPr>
              <a:t>7</a:t>
            </a:r>
            <a:r>
              <a:rPr lang="en-US" sz="3200" dirty="0">
                <a:latin typeface="Arial" panose="020B0604020202020204" pitchFamily="34" charset="0"/>
                <a:cs typeface="Arial" panose="020B0604020202020204" pitchFamily="34" charset="0"/>
              </a:rPr>
              <a:t>, K. Bryant</a:t>
            </a:r>
            <a:r>
              <a:rPr lang="en-US" sz="3200" baseline="30000" dirty="0">
                <a:latin typeface="Arial" panose="020B0604020202020204" pitchFamily="34" charset="0"/>
                <a:cs typeface="Arial" panose="020B0604020202020204" pitchFamily="34" charset="0"/>
              </a:rPr>
              <a:t>8</a:t>
            </a:r>
            <a:r>
              <a:rPr lang="en-US" sz="3200" dirty="0">
                <a:latin typeface="Arial" panose="020B0604020202020204" pitchFamily="34" charset="0"/>
                <a:cs typeface="Arial" panose="020B0604020202020204" pitchFamily="34" charset="0"/>
              </a:rPr>
              <a:t>, C. Boyce</a:t>
            </a:r>
            <a:r>
              <a:rPr lang="en-US" sz="3200" baseline="30000" dirty="0">
                <a:latin typeface="Arial" panose="020B0604020202020204" pitchFamily="34" charset="0"/>
                <a:cs typeface="Arial" panose="020B0604020202020204" pitchFamily="34" charset="0"/>
              </a:rPr>
              <a:t>8</a:t>
            </a:r>
            <a:r>
              <a:rPr lang="en-US" sz="3200" dirty="0">
                <a:latin typeface="Arial" panose="020B0604020202020204" pitchFamily="34" charset="0"/>
                <a:cs typeface="Arial" panose="020B0604020202020204" pitchFamily="34" charset="0"/>
              </a:rPr>
              <a:t>, K. Tassiopoulos</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for the Pediatric HIV/AIDS Cohort Study</a:t>
            </a:r>
          </a:p>
          <a:p>
            <a:endParaRPr lang="en-US" sz="2400" i="1" baseline="30000" dirty="0">
              <a:latin typeface="Arial" panose="020B0604020202020204" pitchFamily="34" charset="0"/>
              <a:cs typeface="Arial" panose="020B0604020202020204" pitchFamily="34" charset="0"/>
            </a:endParaRPr>
          </a:p>
          <a:p>
            <a:r>
              <a:rPr lang="en-US" sz="2000" i="1" baseline="30000" dirty="0">
                <a:latin typeface="Arial" panose="020B0604020202020204" pitchFamily="34" charset="0"/>
                <a:cs typeface="Arial" panose="020B0604020202020204" pitchFamily="34" charset="0"/>
              </a:rPr>
              <a:t>1</a:t>
            </a:r>
            <a:r>
              <a:rPr lang="en-US" sz="2000" i="1" dirty="0">
                <a:latin typeface="Arial" panose="020B0604020202020204" pitchFamily="34" charset="0"/>
                <a:cs typeface="Arial" panose="020B0604020202020204" pitchFamily="34" charset="0"/>
              </a:rPr>
              <a:t>University of California, San Diego, La Jolla, United States, </a:t>
            </a:r>
            <a:r>
              <a:rPr lang="en-US" sz="2000" i="1" baseline="30000" dirty="0">
                <a:latin typeface="Arial" panose="020B0604020202020204" pitchFamily="34" charset="0"/>
                <a:cs typeface="Arial" panose="020B0604020202020204" pitchFamily="34" charset="0"/>
              </a:rPr>
              <a:t>2</a:t>
            </a:r>
            <a:r>
              <a:rPr lang="en-US" sz="2000" i="1" dirty="0">
                <a:latin typeface="Arial" panose="020B0604020202020204" pitchFamily="34" charset="0"/>
                <a:cs typeface="Arial" panose="020B0604020202020204" pitchFamily="34" charset="0"/>
              </a:rPr>
              <a:t>Harvard T.H. Chan School of Public Health, Boston, United States, </a:t>
            </a:r>
            <a:r>
              <a:rPr lang="en-US" sz="2000" i="1" baseline="30000" dirty="0">
                <a:latin typeface="Arial" panose="020B0604020202020204" pitchFamily="34" charset="0"/>
                <a:cs typeface="Arial" panose="020B0604020202020204" pitchFamily="34" charset="0"/>
              </a:rPr>
              <a:t>3</a:t>
            </a:r>
            <a:r>
              <a:rPr lang="en-US" sz="2000" i="1" dirty="0">
                <a:latin typeface="Arial" panose="020B0604020202020204" pitchFamily="34" charset="0"/>
                <a:cs typeface="Arial" panose="020B0604020202020204" pitchFamily="34" charset="0"/>
              </a:rPr>
              <a:t>Northwestern University Feinberg School of Medicine, Chicago, United States, </a:t>
            </a:r>
            <a:r>
              <a:rPr lang="en-US" sz="2000" i="1" baseline="30000" dirty="0">
                <a:latin typeface="Arial" panose="020B0604020202020204" pitchFamily="34" charset="0"/>
                <a:cs typeface="Arial" panose="020B0604020202020204" pitchFamily="34" charset="0"/>
              </a:rPr>
              <a:t>4</a:t>
            </a:r>
            <a:r>
              <a:rPr lang="en-US" sz="2000" i="1" dirty="0">
                <a:latin typeface="Arial" panose="020B0604020202020204" pitchFamily="34" charset="0"/>
                <a:cs typeface="Arial" panose="020B0604020202020204" pitchFamily="34" charset="0"/>
              </a:rPr>
              <a:t>HIV Center for Clinical and Behavioral Studies, Columbia University, New York, United States, </a:t>
            </a:r>
            <a:r>
              <a:rPr lang="en-US" sz="2000" i="1" baseline="30000" dirty="0">
                <a:latin typeface="Arial" panose="020B0604020202020204" pitchFamily="34" charset="0"/>
                <a:cs typeface="Arial" panose="020B0604020202020204" pitchFamily="34" charset="0"/>
              </a:rPr>
              <a:t>5</a:t>
            </a:r>
            <a:r>
              <a:rPr lang="en-US" sz="2000" i="1" dirty="0">
                <a:latin typeface="Arial" panose="020B0604020202020204" pitchFamily="34" charset="0"/>
                <a:cs typeface="Arial" panose="020B0604020202020204" pitchFamily="34" charset="0"/>
              </a:rPr>
              <a:t>David Geffen School of Medicine, University of California Los Angeles, Los Angeles, United States, </a:t>
            </a:r>
            <a:r>
              <a:rPr lang="en-US" sz="2000" i="1" baseline="30000" dirty="0">
                <a:latin typeface="Arial" panose="020B0604020202020204" pitchFamily="34" charset="0"/>
                <a:cs typeface="Arial" panose="020B0604020202020204" pitchFamily="34" charset="0"/>
              </a:rPr>
              <a:t>6</a:t>
            </a:r>
            <a:r>
              <a:rPr lang="en-US" sz="2000" i="1" dirty="0">
                <a:latin typeface="Arial" panose="020B0604020202020204" pitchFamily="34" charset="0"/>
                <a:cs typeface="Arial" panose="020B0604020202020204" pitchFamily="34" charset="0"/>
              </a:rPr>
              <a:t>University of Illinois at Chicago, Chicago, United States, </a:t>
            </a:r>
            <a:r>
              <a:rPr lang="en-US" sz="2000" i="1" baseline="30000" dirty="0">
                <a:latin typeface="Arial" panose="020B0604020202020204" pitchFamily="34" charset="0"/>
                <a:cs typeface="Arial" panose="020B0604020202020204" pitchFamily="34" charset="0"/>
              </a:rPr>
              <a:t>7</a:t>
            </a:r>
            <a:r>
              <a:rPr lang="en-US" sz="2000" i="1" dirty="0">
                <a:latin typeface="Arial" panose="020B0604020202020204" pitchFamily="34" charset="0"/>
                <a:cs typeface="Arial" panose="020B0604020202020204" pitchFamily="34" charset="0"/>
              </a:rPr>
              <a:t>University of Miami Miller School of Medicine, Miami, United States, </a:t>
            </a:r>
            <a:r>
              <a:rPr lang="en-US" sz="2000" i="1" baseline="30000" dirty="0">
                <a:latin typeface="Arial" panose="020B0604020202020204" pitchFamily="34" charset="0"/>
                <a:cs typeface="Arial" panose="020B0604020202020204" pitchFamily="34" charset="0"/>
              </a:rPr>
              <a:t>8</a:t>
            </a:r>
            <a:r>
              <a:rPr lang="en-US" sz="2000" i="1" dirty="0">
                <a:latin typeface="Arial" panose="020B0604020202020204" pitchFamily="34" charset="0"/>
                <a:cs typeface="Arial" panose="020B0604020202020204" pitchFamily="34" charset="0"/>
              </a:rPr>
              <a:t>National Institutes of Health, Bethesda, United States</a:t>
            </a:r>
            <a:endParaRPr lang="en-US" sz="2000" dirty="0">
              <a:latin typeface="Arial" panose="020B0604020202020204" pitchFamily="34" charset="0"/>
              <a:cs typeface="Arial" panose="020B0604020202020204" pitchFamily="34" charset="0"/>
            </a:endParaRPr>
          </a:p>
        </p:txBody>
      </p:sp>
      <p:sp>
        <p:nvSpPr>
          <p:cNvPr id="29" name="Text Box 6628"/>
          <p:cNvSpPr txBox="1">
            <a:spLocks noChangeArrowheads="1"/>
          </p:cNvSpPr>
          <p:nvPr/>
        </p:nvSpPr>
        <p:spPr bwMode="auto">
          <a:xfrm>
            <a:off x="9906111" y="4527430"/>
            <a:ext cx="8390431" cy="1016798"/>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Table 1. Characteristics of Participants and their Caregivers</a:t>
            </a:r>
            <a:endParaRPr lang="en-US" altLang="en-US" sz="2800" b="1" dirty="0">
              <a:solidFill>
                <a:srgbClr val="FFFFFF"/>
              </a:solidFill>
              <a:cs typeface="Times New Roman" pitchFamily="18" charset="0"/>
            </a:endParaRPr>
          </a:p>
        </p:txBody>
      </p:sp>
      <p:sp>
        <p:nvSpPr>
          <p:cNvPr id="35" name="Text Box 6628"/>
          <p:cNvSpPr txBox="1">
            <a:spLocks noChangeArrowheads="1"/>
          </p:cNvSpPr>
          <p:nvPr/>
        </p:nvSpPr>
        <p:spPr bwMode="auto">
          <a:xfrm>
            <a:off x="9921297" y="15194527"/>
            <a:ext cx="8390431" cy="1016798"/>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Table 2. Substance Use Frequency (Worst Ever Report)</a:t>
            </a:r>
            <a:endParaRPr lang="en-US" altLang="en-US" sz="2800" b="1" dirty="0">
              <a:solidFill>
                <a:srgbClr val="FFFFFF"/>
              </a:solidFill>
              <a:cs typeface="Times New Roman" pitchFamily="18" charset="0"/>
            </a:endParaRPr>
          </a:p>
        </p:txBody>
      </p:sp>
      <p:sp>
        <p:nvSpPr>
          <p:cNvPr id="36" name="Text Box 6628"/>
          <p:cNvSpPr txBox="1">
            <a:spLocks noChangeArrowheads="1"/>
          </p:cNvSpPr>
          <p:nvPr/>
        </p:nvSpPr>
        <p:spPr bwMode="auto">
          <a:xfrm>
            <a:off x="34682136" y="4555589"/>
            <a:ext cx="7425306" cy="585910"/>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Main Results</a:t>
            </a:r>
            <a:endParaRPr lang="en-US" altLang="en-US" sz="2800" b="1" dirty="0">
              <a:solidFill>
                <a:srgbClr val="FFFFFF"/>
              </a:solidFill>
              <a:cs typeface="Times New Roman" pitchFamily="18" charset="0"/>
            </a:endParaRPr>
          </a:p>
        </p:txBody>
      </p:sp>
      <p:sp>
        <p:nvSpPr>
          <p:cNvPr id="34" name="TextBox 33"/>
          <p:cNvSpPr txBox="1"/>
          <p:nvPr/>
        </p:nvSpPr>
        <p:spPr>
          <a:xfrm>
            <a:off x="34720000" y="5141499"/>
            <a:ext cx="7582134" cy="9325630"/>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About half of participants reported ever using alcohol or marijuana by the end of the study; of those, many reported concerning use patterns (Table 3).</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Higher sensation-seeking, worse self-reported self-regulation and lower everyday executive functioning were associated with both incident and prevalent use of alcohol and marijuana for both groups, and with prevalent use of tobacco. Self-report showed stronger relationships than caregiver report.</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Better cognitive functioning was associated with higher likelihood of incident and prevalent alcohol or marijuana use, particularly perceptual reasoning with prevalent alcohol use.</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Few interactions between predictors and HIV status were seen.</a:t>
            </a:r>
          </a:p>
          <a:p>
            <a:endParaRPr lang="en-US" sz="3000" dirty="0">
              <a:latin typeface="Arial" panose="020B0604020202020204" pitchFamily="34" charset="0"/>
              <a:cs typeface="Arial" panose="020B0604020202020204" pitchFamily="34" charset="0"/>
            </a:endParaRPr>
          </a:p>
        </p:txBody>
      </p:sp>
      <p:sp>
        <p:nvSpPr>
          <p:cNvPr id="38" name="Text Box 6310"/>
          <p:cNvSpPr txBox="1">
            <a:spLocks noChangeArrowheads="1"/>
          </p:cNvSpPr>
          <p:nvPr/>
        </p:nvSpPr>
        <p:spPr bwMode="auto">
          <a:xfrm>
            <a:off x="34678652" y="14188304"/>
            <a:ext cx="7436526" cy="590143"/>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53489" tIns="76762" rIns="153489" bIns="76762">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fontAlgn="base" hangingPunct="1">
              <a:spcBef>
                <a:spcPct val="0"/>
              </a:spcBef>
              <a:spcAft>
                <a:spcPct val="0"/>
              </a:spcAft>
            </a:pPr>
            <a:r>
              <a:rPr lang="en-US" altLang="en-US" sz="2800" b="1" dirty="0">
                <a:solidFill>
                  <a:srgbClr val="FFFFFF"/>
                </a:solidFill>
                <a:latin typeface="Arial" panose="020B0604020202020204" pitchFamily="34" charset="0"/>
              </a:rPr>
              <a:t>CONCLUSIONS</a:t>
            </a:r>
          </a:p>
        </p:txBody>
      </p:sp>
      <p:sp>
        <p:nvSpPr>
          <p:cNvPr id="39" name="Text Box 6618"/>
          <p:cNvSpPr txBox="1">
            <a:spLocks noChangeArrowheads="1"/>
          </p:cNvSpPr>
          <p:nvPr/>
        </p:nvSpPr>
        <p:spPr bwMode="auto">
          <a:xfrm>
            <a:off x="34721927" y="23381806"/>
            <a:ext cx="7436526" cy="585910"/>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53489" tIns="76762" rIns="153489" bIns="76762">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fontAlgn="base" hangingPunct="1">
              <a:spcBef>
                <a:spcPct val="0"/>
              </a:spcBef>
              <a:spcAft>
                <a:spcPct val="0"/>
              </a:spcAft>
            </a:pPr>
            <a:r>
              <a:rPr lang="en-US" altLang="en-US" sz="2800" b="1" dirty="0">
                <a:solidFill>
                  <a:srgbClr val="FFFFFF"/>
                </a:solidFill>
                <a:latin typeface="Arial" panose="020B0604020202020204" pitchFamily="34" charset="0"/>
              </a:rPr>
              <a:t>ACKNOWLEDGMENTS</a:t>
            </a:r>
          </a:p>
        </p:txBody>
      </p:sp>
      <p:sp>
        <p:nvSpPr>
          <p:cNvPr id="40" name="Text Box 7436"/>
          <p:cNvSpPr txBox="1">
            <a:spLocks noChangeArrowheads="1"/>
          </p:cNvSpPr>
          <p:nvPr/>
        </p:nvSpPr>
        <p:spPr bwMode="auto">
          <a:xfrm>
            <a:off x="34721928" y="24100689"/>
            <a:ext cx="7436525" cy="338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3489" tIns="76762" rIns="153489" bIns="76762">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b="1" i="1" dirty="0">
                <a:latin typeface="Arial" charset="0"/>
              </a:rPr>
              <a:t>Thanks to the youth and caregivers who participated in our study.</a:t>
            </a:r>
          </a:p>
          <a:p>
            <a:pPr eaLnBrk="1" hangingPunct="1">
              <a:spcBef>
                <a:spcPct val="0"/>
              </a:spcBef>
              <a:buFontTx/>
              <a:buNone/>
            </a:pPr>
            <a:endParaRPr lang="en-US" altLang="en-US" sz="2200" b="1" i="1" dirty="0">
              <a:latin typeface="Arial" charset="0"/>
            </a:endParaRPr>
          </a:p>
          <a:p>
            <a:pPr eaLnBrk="1" hangingPunct="1">
              <a:spcBef>
                <a:spcPct val="0"/>
              </a:spcBef>
              <a:buFontTx/>
              <a:buNone/>
            </a:pPr>
            <a:r>
              <a:rPr lang="en-US" altLang="en-US" sz="2000" dirty="0">
                <a:latin typeface="Arial" charset="0"/>
              </a:rPr>
              <a:t>Funded by the National Institutes of Health, under cooperative agreements HD052104 (PHACS Coordinating Center, Tulane University School of Medicine) and HD052102 (PHACS Data and Operations Center, Harvard T. H. Chan School of Public Health).  We thank the study participants, clinical sites, PHACS CAB, Frontier Science &amp; Technology Research Foundation, and </a:t>
            </a:r>
            <a:r>
              <a:rPr lang="en-US" altLang="en-US" sz="2000" dirty="0" err="1">
                <a:latin typeface="Arial" charset="0"/>
              </a:rPr>
              <a:t>Westat</a:t>
            </a:r>
            <a:r>
              <a:rPr lang="en-US" altLang="en-US" sz="2000" dirty="0">
                <a:latin typeface="Arial" charset="0"/>
              </a:rPr>
              <a:t>.</a:t>
            </a:r>
          </a:p>
        </p:txBody>
      </p:sp>
      <p:pic>
        <p:nvPicPr>
          <p:cNvPr id="37" name="Picture 36"/>
          <p:cNvPicPr>
            <a:picLocks noChangeAspect="1"/>
          </p:cNvPicPr>
          <p:nvPr/>
        </p:nvPicPr>
        <p:blipFill>
          <a:blip r:embed="rId6"/>
          <a:stretch>
            <a:fillRect/>
          </a:stretch>
        </p:blipFill>
        <p:spPr>
          <a:xfrm>
            <a:off x="35267714" y="27740678"/>
            <a:ext cx="6486706" cy="1005927"/>
          </a:xfrm>
          <a:prstGeom prst="rect">
            <a:avLst/>
          </a:prstGeom>
        </p:spPr>
      </p:pic>
      <p:sp>
        <p:nvSpPr>
          <p:cNvPr id="41" name="TextBox 40"/>
          <p:cNvSpPr txBox="1"/>
          <p:nvPr/>
        </p:nvSpPr>
        <p:spPr>
          <a:xfrm>
            <a:off x="34678652" y="14956350"/>
            <a:ext cx="7414086" cy="8402300"/>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Worse self-regulation predicts alcohol and marijuana use regardless of HIV status. This suggests that substance use screening tools and self-regulation-based interventions developed for the general adolescent population could be effective for YPHIV and YPHEU. Measuring self-regulation should prioritize youth self-report.</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Higher cognitive performance was associated with greater likelihood of prior substance use, indicating earlier use, among adolescents affected by PHIV and warrants further follow-up.</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The difference in SU associations with behavioral self-regulation and cognitive measures may have intervention implications and bears additional study.</a:t>
            </a:r>
          </a:p>
        </p:txBody>
      </p:sp>
      <p:sp>
        <p:nvSpPr>
          <p:cNvPr id="6" name="TextBox 5"/>
          <p:cNvSpPr txBox="1"/>
          <p:nvPr/>
        </p:nvSpPr>
        <p:spPr>
          <a:xfrm>
            <a:off x="411828" y="192432"/>
            <a:ext cx="4235116" cy="1200329"/>
          </a:xfrm>
          <a:prstGeom prst="rect">
            <a:avLst/>
          </a:prstGeom>
          <a:noFill/>
        </p:spPr>
        <p:txBody>
          <a:bodyPr wrap="square" rtlCol="0">
            <a:spAutoFit/>
          </a:bodyPr>
          <a:lstStyle/>
          <a:p>
            <a:r>
              <a:rPr lang="en-US" sz="7200" b="1" dirty="0"/>
              <a:t>PEB0320</a:t>
            </a:r>
          </a:p>
        </p:txBody>
      </p:sp>
      <p:sp>
        <p:nvSpPr>
          <p:cNvPr id="42" name="Text Box 6628"/>
          <p:cNvSpPr txBox="1">
            <a:spLocks noChangeArrowheads="1"/>
          </p:cNvSpPr>
          <p:nvPr/>
        </p:nvSpPr>
        <p:spPr bwMode="auto">
          <a:xfrm>
            <a:off x="18886806" y="17078653"/>
            <a:ext cx="15212622" cy="585910"/>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Figure 2. Association of Behavioral and Cognitive Predictors with Incident Risk </a:t>
            </a:r>
            <a:endParaRPr lang="en-US" altLang="en-US" sz="2800" b="1" dirty="0">
              <a:solidFill>
                <a:srgbClr val="FFFFFF"/>
              </a:solidFill>
              <a:cs typeface="Times New Roman" pitchFamily="18" charset="0"/>
            </a:endParaRPr>
          </a:p>
        </p:txBody>
      </p:sp>
      <p:sp>
        <p:nvSpPr>
          <p:cNvPr id="5" name="TextBox 4">
            <a:extLst>
              <a:ext uri="{FF2B5EF4-FFF2-40B4-BE49-F238E27FC236}">
                <a16:creationId xmlns:a16="http://schemas.microsoft.com/office/drawing/2014/main" id="{71CC2B2F-A710-4073-93C6-15799F47333C}"/>
              </a:ext>
            </a:extLst>
          </p:cNvPr>
          <p:cNvSpPr txBox="1"/>
          <p:nvPr/>
        </p:nvSpPr>
        <p:spPr>
          <a:xfrm>
            <a:off x="41452800" y="1715546"/>
            <a:ext cx="184731" cy="36933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B3E27726-E4E2-496C-910D-DB9635E4C62B}"/>
              </a:ext>
            </a:extLst>
          </p:cNvPr>
          <p:cNvSpPr txBox="1"/>
          <p:nvPr/>
        </p:nvSpPr>
        <p:spPr>
          <a:xfrm>
            <a:off x="645310" y="21744224"/>
            <a:ext cx="8659366" cy="7017306"/>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All time points with SU assessments were included.</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Models were adjusted for caregiver type, sex, Hispanic ethnicity, race, and age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Two sets of models were constructed:</a:t>
            </a:r>
          </a:p>
          <a:p>
            <a:pPr marL="914400" lvl="1" indent="-457200">
              <a:buFont typeface="Arial" panose="020B0604020202020204" pitchFamily="34" charset="0"/>
              <a:buChar char="•"/>
            </a:pPr>
            <a:r>
              <a:rPr lang="en-US" sz="3000" i="1" dirty="0">
                <a:latin typeface="Arial" panose="020B0604020202020204" pitchFamily="34" charset="0"/>
                <a:cs typeface="Arial" panose="020B0604020202020204" pitchFamily="34" charset="0"/>
              </a:rPr>
              <a:t>Prevalence</a:t>
            </a:r>
            <a:r>
              <a:rPr lang="en-US" sz="3000" dirty="0">
                <a:latin typeface="Arial" panose="020B0604020202020204" pitchFamily="34" charset="0"/>
                <a:cs typeface="Arial" panose="020B0604020202020204" pitchFamily="34" charset="0"/>
              </a:rPr>
              <a:t> analyses included the entire sample. Generalized estimating equations with a logistic link examined associations of cognitive and behavioral predictors with self-report of SU before the baseline visit.</a:t>
            </a:r>
          </a:p>
          <a:p>
            <a:pPr marL="914400" lvl="1" indent="-457200">
              <a:buFont typeface="Arial" panose="020B0604020202020204" pitchFamily="34" charset="0"/>
              <a:buChar char="•"/>
            </a:pPr>
            <a:r>
              <a:rPr lang="en-US" sz="3000" i="1" dirty="0">
                <a:latin typeface="Arial" panose="020B0604020202020204" pitchFamily="34" charset="0"/>
                <a:cs typeface="Arial" panose="020B0604020202020204" pitchFamily="34" charset="0"/>
              </a:rPr>
              <a:t>Incidence</a:t>
            </a:r>
            <a:r>
              <a:rPr lang="en-US" sz="3000" dirty="0">
                <a:latin typeface="Arial" panose="020B0604020202020204" pitchFamily="34" charset="0"/>
                <a:cs typeface="Arial" panose="020B0604020202020204" pitchFamily="34" charset="0"/>
              </a:rPr>
              <a:t> analyses for each substance excluded participants who reported using the substance prior to baseline. Cox survival models examined predictors of incident use of the substance while on study.</a:t>
            </a:r>
          </a:p>
        </p:txBody>
      </p:sp>
      <p:pic>
        <p:nvPicPr>
          <p:cNvPr id="45" name="Picture 136">
            <a:extLst>
              <a:ext uri="{FF2B5EF4-FFF2-40B4-BE49-F238E27FC236}">
                <a16:creationId xmlns:a16="http://schemas.microsoft.com/office/drawing/2014/main" id="{15C8BC52-9DC9-4DFF-9EFB-72D3A81957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1010" y="1434172"/>
            <a:ext cx="4235116" cy="14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86806" y="17827078"/>
            <a:ext cx="15397111" cy="11042837"/>
          </a:xfrm>
          <a:prstGeom prst="rect">
            <a:avLst/>
          </a:prstGeom>
        </p:spPr>
      </p:pic>
      <p:sp>
        <p:nvSpPr>
          <p:cNvPr id="31" name="Text Box 6628">
            <a:extLst>
              <a:ext uri="{FF2B5EF4-FFF2-40B4-BE49-F238E27FC236}">
                <a16:creationId xmlns:a16="http://schemas.microsoft.com/office/drawing/2014/main" id="{B1585D25-B47F-4E1E-A637-A215D0F8DF85}"/>
              </a:ext>
            </a:extLst>
          </p:cNvPr>
          <p:cNvSpPr txBox="1">
            <a:spLocks noChangeArrowheads="1"/>
          </p:cNvSpPr>
          <p:nvPr/>
        </p:nvSpPr>
        <p:spPr bwMode="auto">
          <a:xfrm>
            <a:off x="18886806" y="4555589"/>
            <a:ext cx="15242930" cy="585910"/>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Figure 1. Association of Behavioral and Cognitive Measures with Prevalent Use</a:t>
            </a:r>
            <a:endParaRPr lang="en-US" altLang="en-US" sz="2800" b="1" dirty="0">
              <a:solidFill>
                <a:srgbClr val="FFFFFF"/>
              </a:solidFill>
              <a:cs typeface="Times New Roman" pitchFamily="18" charset="0"/>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73725" y="5315019"/>
            <a:ext cx="15242929" cy="11707203"/>
          </a:xfrm>
          <a:prstGeom prst="rect">
            <a:avLst/>
          </a:prstGeom>
        </p:spPr>
      </p:pic>
      <p:pic>
        <p:nvPicPr>
          <p:cNvPr id="26" name="Picture 25">
            <a:extLst>
              <a:ext uri="{FF2B5EF4-FFF2-40B4-BE49-F238E27FC236}">
                <a16:creationId xmlns:a16="http://schemas.microsoft.com/office/drawing/2014/main" id="{67605101-B20D-440C-9F80-547721F7D4A3}"/>
              </a:ext>
            </a:extLst>
          </p:cNvPr>
          <p:cNvPicPr>
            <a:picLocks noChangeAspect="1"/>
          </p:cNvPicPr>
          <p:nvPr/>
        </p:nvPicPr>
        <p:blipFill>
          <a:blip r:embed="rId10"/>
          <a:stretch>
            <a:fillRect/>
          </a:stretch>
        </p:blipFill>
        <p:spPr>
          <a:xfrm>
            <a:off x="9906112" y="5634172"/>
            <a:ext cx="8390430" cy="9384192"/>
          </a:xfrm>
          <a:prstGeom prst="rect">
            <a:avLst/>
          </a:prstGeom>
        </p:spPr>
      </p:pic>
      <p:sp>
        <p:nvSpPr>
          <p:cNvPr id="43" name="Text Box 6628">
            <a:extLst>
              <a:ext uri="{FF2B5EF4-FFF2-40B4-BE49-F238E27FC236}">
                <a16:creationId xmlns:a16="http://schemas.microsoft.com/office/drawing/2014/main" id="{CFF2AED9-8819-49B0-A1BD-CA21A6042B1D}"/>
              </a:ext>
            </a:extLst>
          </p:cNvPr>
          <p:cNvSpPr txBox="1">
            <a:spLocks noChangeArrowheads="1"/>
          </p:cNvSpPr>
          <p:nvPr/>
        </p:nvSpPr>
        <p:spPr bwMode="auto">
          <a:xfrm>
            <a:off x="9921297" y="24040184"/>
            <a:ext cx="8390431" cy="585910"/>
          </a:xfrm>
          <a:prstGeom prst="rect">
            <a:avLst/>
          </a:prstGeom>
          <a:solidFill>
            <a:srgbClr val="404040"/>
          </a:solidFill>
          <a:ln>
            <a:noFill/>
          </a:ln>
        </p:spPr>
        <p:txBody>
          <a:bodyPr wrap="square" lIns="153489" tIns="76762" rIns="153489" bIns="76762">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defRPr/>
            </a:pPr>
            <a:r>
              <a:rPr lang="en-US" altLang="en-US" sz="2800" b="1" dirty="0">
                <a:solidFill>
                  <a:srgbClr val="FFFFFF"/>
                </a:solidFill>
                <a:latin typeface="Arial" charset="0"/>
                <a:cs typeface="Times New Roman" pitchFamily="18" charset="0"/>
              </a:rPr>
              <a:t>Table 3. Substance Use Consequences</a:t>
            </a:r>
            <a:r>
              <a:rPr lang="en-US" altLang="en-US" sz="2800" b="1" baseline="30000" dirty="0">
                <a:solidFill>
                  <a:srgbClr val="FFFFFF"/>
                </a:solidFill>
                <a:latin typeface="Arial" charset="0"/>
                <a:cs typeface="Times New Roman" pitchFamily="18" charset="0"/>
              </a:rPr>
              <a:t>1</a:t>
            </a:r>
            <a:endParaRPr lang="en-US" altLang="en-US" sz="2800" b="1" baseline="30000" dirty="0">
              <a:solidFill>
                <a:srgbClr val="FFFFFF"/>
              </a:solidFill>
              <a:cs typeface="Times New Roman" pitchFamily="18" charset="0"/>
            </a:endParaRPr>
          </a:p>
        </p:txBody>
      </p:sp>
      <p:sp>
        <p:nvSpPr>
          <p:cNvPr id="23" name="TextBox 22">
            <a:extLst>
              <a:ext uri="{FF2B5EF4-FFF2-40B4-BE49-F238E27FC236}">
                <a16:creationId xmlns:a16="http://schemas.microsoft.com/office/drawing/2014/main" id="{E793C506-3B99-4332-B626-ED661E6BAA44}"/>
              </a:ext>
            </a:extLst>
          </p:cNvPr>
          <p:cNvSpPr txBox="1"/>
          <p:nvPr/>
        </p:nvSpPr>
        <p:spPr>
          <a:xfrm>
            <a:off x="20935950" y="14716125"/>
            <a:ext cx="914400" cy="914400"/>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C9894454-C5B7-48C1-9BC0-124F9C24CCB6}"/>
              </a:ext>
            </a:extLst>
          </p:cNvPr>
          <p:cNvSpPr txBox="1"/>
          <p:nvPr/>
        </p:nvSpPr>
        <p:spPr>
          <a:xfrm>
            <a:off x="9906111" y="27507659"/>
            <a:ext cx="5362486" cy="400110"/>
          </a:xfrm>
          <a:prstGeom prst="rect">
            <a:avLst/>
          </a:prstGeom>
          <a:noFill/>
        </p:spPr>
        <p:txBody>
          <a:bodyPr wrap="square" rtlCol="0">
            <a:spAutoFit/>
          </a:bodyPr>
          <a:lstStyle/>
          <a:p>
            <a:r>
              <a:rPr lang="en-US" sz="2000" baseline="30000" dirty="0"/>
              <a:t>1</a:t>
            </a:r>
            <a:r>
              <a:rPr lang="en-US" sz="2000" dirty="0"/>
              <a:t>Among all youth who responded at least once. </a:t>
            </a:r>
          </a:p>
        </p:txBody>
      </p:sp>
      <p:pic>
        <p:nvPicPr>
          <p:cNvPr id="33" name="Picture 32">
            <a:extLst>
              <a:ext uri="{FF2B5EF4-FFF2-40B4-BE49-F238E27FC236}">
                <a16:creationId xmlns:a16="http://schemas.microsoft.com/office/drawing/2014/main" id="{A3A8D893-0A7E-42D7-BC23-96B443D5ABE5}"/>
              </a:ext>
            </a:extLst>
          </p:cNvPr>
          <p:cNvPicPr>
            <a:picLocks noChangeAspect="1"/>
          </p:cNvPicPr>
          <p:nvPr/>
        </p:nvPicPr>
        <p:blipFill>
          <a:blip r:embed="rId11"/>
          <a:stretch>
            <a:fillRect/>
          </a:stretch>
        </p:blipFill>
        <p:spPr>
          <a:xfrm>
            <a:off x="9909749" y="16336132"/>
            <a:ext cx="8401979" cy="7740921"/>
          </a:xfrm>
          <a:prstGeom prst="rect">
            <a:avLst/>
          </a:prstGeom>
        </p:spPr>
      </p:pic>
      <p:pic>
        <p:nvPicPr>
          <p:cNvPr id="47" name="Picture 46">
            <a:extLst>
              <a:ext uri="{FF2B5EF4-FFF2-40B4-BE49-F238E27FC236}">
                <a16:creationId xmlns:a16="http://schemas.microsoft.com/office/drawing/2014/main" id="{454BB0C5-6B3C-4B5D-927B-248A16C63543}"/>
              </a:ext>
            </a:extLst>
          </p:cNvPr>
          <p:cNvPicPr>
            <a:picLocks noChangeAspect="1"/>
          </p:cNvPicPr>
          <p:nvPr/>
        </p:nvPicPr>
        <p:blipFill>
          <a:blip r:embed="rId12"/>
          <a:stretch>
            <a:fillRect/>
          </a:stretch>
        </p:blipFill>
        <p:spPr>
          <a:xfrm>
            <a:off x="9921298" y="24801195"/>
            <a:ext cx="11314058" cy="2923941"/>
          </a:xfrm>
          <a:prstGeom prst="rect">
            <a:avLst/>
          </a:prstGeom>
        </p:spPr>
      </p:pic>
      <p:pic>
        <p:nvPicPr>
          <p:cNvPr id="27" name="Recorded Sound">
            <a:hlinkClick r:id="" action="ppaction://media"/>
            <a:extLst>
              <a:ext uri="{FF2B5EF4-FFF2-40B4-BE49-F238E27FC236}">
                <a16:creationId xmlns:a16="http://schemas.microsoft.com/office/drawing/2014/main" id="{49489F2B-4849-4AEC-83D1-578E9D23B25F}"/>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9891821" y="14495793"/>
            <a:ext cx="640080" cy="640080"/>
          </a:xfrm>
          <a:prstGeom prst="rect">
            <a:avLst/>
          </a:prstGeom>
          <a:solidFill>
            <a:srgbClr val="FFFF00"/>
          </a:solidFill>
        </p:spPr>
      </p:pic>
    </p:spTree>
    <p:extLst>
      <p:ext uri="{BB962C8B-B14F-4D97-AF65-F5344CB8AC3E}">
        <p14:creationId xmlns:p14="http://schemas.microsoft.com/office/powerpoint/2010/main" val="1125118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48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4214</TotalTime>
  <Words>873</Words>
  <Application>Microsoft Office PowerPoint</Application>
  <PresentationFormat>Custom</PresentationFormat>
  <Paragraphs>39</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Nichols, Sharon</cp:lastModifiedBy>
  <cp:revision>149</cp:revision>
  <dcterms:created xsi:type="dcterms:W3CDTF">2016-06-23T11:49:10Z</dcterms:created>
  <dcterms:modified xsi:type="dcterms:W3CDTF">2020-07-02T05:34:08Z</dcterms:modified>
</cp:coreProperties>
</file>